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HK Modular" charset="1" panose="00000800000000000000"/>
      <p:regular r:id="rId12"/>
    </p:embeddedFont>
    <p:embeddedFont>
      <p:font typeface="Gruppo" charset="1" panose="02000604060000020004"/>
      <p:regular r:id="rId13"/>
    </p:embeddedFont>
    <p:embeddedFont>
      <p:font typeface="Raleway Light" charset="1" panose="00000000000000000000"/>
      <p:regular r:id="rId14"/>
    </p:embeddedFont>
    <p:embeddedFont>
      <p:font typeface="Raleway"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154235" y="-723790"/>
            <a:ext cx="3513477" cy="1884501"/>
          </a:xfrm>
          <a:custGeom>
            <a:avLst/>
            <a:gdLst/>
            <a:ahLst/>
            <a:cxnLst/>
            <a:rect r="r" b="b" t="t" l="l"/>
            <a:pathLst>
              <a:path h="1884501" w="3513477">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2862" y="2318984"/>
            <a:ext cx="3799594" cy="678844"/>
          </a:xfrm>
          <a:custGeom>
            <a:avLst/>
            <a:gdLst/>
            <a:ahLst/>
            <a:cxnLst/>
            <a:rect r="r" b="b" t="t" l="l"/>
            <a:pathLst>
              <a:path h="678844" w="379959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7249" y="8933667"/>
            <a:ext cx="3513477" cy="1884501"/>
          </a:xfrm>
          <a:custGeom>
            <a:avLst/>
            <a:gdLst/>
            <a:ahLst/>
            <a:cxnLst/>
            <a:rect r="r" b="b" t="t" l="l"/>
            <a:pathLst>
              <a:path h="1884501" w="3513477">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692612" y="7080671"/>
            <a:ext cx="2311059" cy="638693"/>
          </a:xfrm>
          <a:custGeom>
            <a:avLst/>
            <a:gdLst/>
            <a:ahLst/>
            <a:cxnLst/>
            <a:rect r="r" b="b" t="t" l="l"/>
            <a:pathLst>
              <a:path h="638693" w="2311059">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572434" y="218460"/>
            <a:ext cx="551414" cy="518330"/>
          </a:xfrm>
          <a:custGeom>
            <a:avLst/>
            <a:gdLst/>
            <a:ahLst/>
            <a:cxnLst/>
            <a:rect r="r" b="b" t="t" l="l"/>
            <a:pathLst>
              <a:path h="518330" w="551414">
                <a:moveTo>
                  <a:pt x="0" y="0"/>
                </a:moveTo>
                <a:lnTo>
                  <a:pt x="551415" y="0"/>
                </a:lnTo>
                <a:lnTo>
                  <a:pt x="551415" y="518330"/>
                </a:lnTo>
                <a:lnTo>
                  <a:pt x="0" y="5183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542048" y="3485865"/>
            <a:ext cx="12612187" cy="1458542"/>
          </a:xfrm>
          <a:prstGeom prst="rect">
            <a:avLst/>
          </a:prstGeom>
        </p:spPr>
        <p:txBody>
          <a:bodyPr anchor="t" rtlCol="false" tIns="0" lIns="0" bIns="0" rIns="0">
            <a:spAutoFit/>
          </a:bodyPr>
          <a:lstStyle/>
          <a:p>
            <a:pPr algn="ctr">
              <a:lnSpc>
                <a:spcPts val="11242"/>
              </a:lnSpc>
            </a:pPr>
            <a:r>
              <a:rPr lang="en-US" sz="10314">
                <a:solidFill>
                  <a:srgbClr val="FFFFFF"/>
                </a:solidFill>
                <a:latin typeface="HK Modular"/>
                <a:ea typeface="HK Modular"/>
                <a:cs typeface="HK Modular"/>
                <a:sym typeface="HK Modular"/>
              </a:rPr>
              <a:t>WEBSEEKER</a:t>
            </a:r>
          </a:p>
        </p:txBody>
      </p:sp>
      <p:sp>
        <p:nvSpPr>
          <p:cNvPr name="TextBox 8" id="8"/>
          <p:cNvSpPr txBox="true"/>
          <p:nvPr/>
        </p:nvSpPr>
        <p:spPr>
          <a:xfrm rot="0">
            <a:off x="7679377" y="8943192"/>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01</a:t>
            </a:r>
          </a:p>
        </p:txBody>
      </p:sp>
      <p:sp>
        <p:nvSpPr>
          <p:cNvPr name="TextBox 9" id="9"/>
          <p:cNvSpPr txBox="true"/>
          <p:nvPr/>
        </p:nvSpPr>
        <p:spPr>
          <a:xfrm rot="0">
            <a:off x="3781608" y="6105582"/>
            <a:ext cx="10684481" cy="341000"/>
          </a:xfrm>
          <a:prstGeom prst="rect">
            <a:avLst/>
          </a:prstGeom>
        </p:spPr>
        <p:txBody>
          <a:bodyPr anchor="t" rtlCol="false" tIns="0" lIns="0" bIns="0" rIns="0">
            <a:spAutoFit/>
          </a:bodyPr>
          <a:lstStyle/>
          <a:p>
            <a:pPr algn="ctr">
              <a:lnSpc>
                <a:spcPts val="2565"/>
              </a:lnSpc>
              <a:spcBef>
                <a:spcPct val="0"/>
              </a:spcBef>
            </a:pPr>
            <a:r>
              <a:rPr lang="en-US" sz="2375">
                <a:solidFill>
                  <a:srgbClr val="FFFFFF"/>
                </a:solidFill>
                <a:latin typeface="Gruppo"/>
                <a:ea typeface="Gruppo"/>
                <a:cs typeface="Gruppo"/>
                <a:sym typeface="Gruppo"/>
              </a:rPr>
              <a:t>complete Domain Analyser which is packed with lots of information</a:t>
            </a:r>
          </a:p>
        </p:txBody>
      </p:sp>
      <p:sp>
        <p:nvSpPr>
          <p:cNvPr name="TextBox 10" id="10"/>
          <p:cNvSpPr txBox="true"/>
          <p:nvPr/>
        </p:nvSpPr>
        <p:spPr>
          <a:xfrm rot="0">
            <a:off x="3051048" y="4839632"/>
            <a:ext cx="11594188" cy="896620"/>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1FFFF"/>
                </a:solidFill>
                <a:latin typeface="Gruppo"/>
                <a:ea typeface="Gruppo"/>
                <a:cs typeface="Gruppo"/>
                <a:sym typeface="Gruppo"/>
              </a:rPr>
              <a:t>THE ULTIMATE DOMAIN ANALYSER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804396" y="9014517"/>
            <a:ext cx="4454904" cy="406385"/>
          </a:xfrm>
          <a:custGeom>
            <a:avLst/>
            <a:gdLst/>
            <a:ahLst/>
            <a:cxnLst/>
            <a:rect r="r" b="b" t="t" l="l"/>
            <a:pathLst>
              <a:path h="406385" w="4454904">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655994" y="1165379"/>
            <a:ext cx="2324294"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WEBSEEKER</a:t>
            </a:r>
          </a:p>
        </p:txBody>
      </p:sp>
      <p:sp>
        <p:nvSpPr>
          <p:cNvPr name="TextBox 8" id="8"/>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02</a:t>
            </a:r>
          </a:p>
        </p:txBody>
      </p:sp>
      <p:sp>
        <p:nvSpPr>
          <p:cNvPr name="TextBox 9" id="9"/>
          <p:cNvSpPr txBox="true"/>
          <p:nvPr/>
        </p:nvSpPr>
        <p:spPr>
          <a:xfrm rot="0">
            <a:off x="1776071" y="3663448"/>
            <a:ext cx="8056247" cy="2589421"/>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IMPORTANCE OF DOMAIN ANALYSER</a:t>
            </a:r>
          </a:p>
        </p:txBody>
      </p:sp>
      <p:sp>
        <p:nvSpPr>
          <p:cNvPr name="TextBox 10" id="10"/>
          <p:cNvSpPr txBox="true"/>
          <p:nvPr/>
        </p:nvSpPr>
        <p:spPr>
          <a:xfrm rot="0">
            <a:off x="9901384" y="3127242"/>
            <a:ext cx="6704049" cy="3728507"/>
          </a:xfrm>
          <a:prstGeom prst="rect">
            <a:avLst/>
          </a:prstGeom>
        </p:spPr>
        <p:txBody>
          <a:bodyPr anchor="t" rtlCol="false" tIns="0" lIns="0" bIns="0" rIns="0">
            <a:spAutoFit/>
          </a:bodyPr>
          <a:lstStyle/>
          <a:p>
            <a:pPr algn="l">
              <a:lnSpc>
                <a:spcPts val="2999"/>
              </a:lnSpc>
            </a:pPr>
            <a:r>
              <a:rPr lang="en-US" sz="2777">
                <a:solidFill>
                  <a:srgbClr val="FFFFFF"/>
                </a:solidFill>
                <a:latin typeface="Raleway Light"/>
                <a:ea typeface="Raleway Light"/>
                <a:cs typeface="Raleway Light"/>
                <a:sym typeface="Raleway Light"/>
              </a:rPr>
              <a:t>Checking a website’s safety before visiting is crucial to prevent malware infections, phishing attacks, and data breaches. Unsafe sites can steal personal information, spread viruses, or trick users into scams. A security check ensures safe browsing, protects sensitive data, and reduces cyber threats, enhancing overall online security and privacy.</a:t>
            </a:r>
          </a:p>
          <a:p>
            <a:pPr algn="l">
              <a:lnSpc>
                <a:spcPts val="299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804396" y="9014517"/>
            <a:ext cx="4454904" cy="406385"/>
          </a:xfrm>
          <a:custGeom>
            <a:avLst/>
            <a:gdLst/>
            <a:ahLst/>
            <a:cxnLst/>
            <a:rect r="r" b="b" t="t" l="l"/>
            <a:pathLst>
              <a:path h="406385" w="4454904">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3497396" y="6203611"/>
            <a:ext cx="11833983" cy="2444176"/>
            <a:chOff x="0" y="0"/>
            <a:chExt cx="1833394" cy="378667"/>
          </a:xfrm>
        </p:grpSpPr>
        <p:sp>
          <p:nvSpPr>
            <p:cNvPr name="Freeform 8" id="8"/>
            <p:cNvSpPr/>
            <p:nvPr/>
          </p:nvSpPr>
          <p:spPr>
            <a:xfrm flipH="false" flipV="false" rot="0">
              <a:off x="0" y="0"/>
              <a:ext cx="1833394" cy="378667"/>
            </a:xfrm>
            <a:custGeom>
              <a:avLst/>
              <a:gdLst/>
              <a:ahLst/>
              <a:cxnLst/>
              <a:rect r="r" b="b" t="t" l="l"/>
              <a:pathLst>
                <a:path h="378667" w="1833394">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a:blip r:embed="rId10"/>
              <a:stretch>
                <a:fillRect l="0" t="-86172" r="0" b="-86172"/>
              </a:stretch>
            </a:blipFill>
            <a:ln w="38100" cap="rnd">
              <a:solidFill>
                <a:srgbClr val="9FCDFF"/>
              </a:solidFill>
              <a:prstDash val="solid"/>
              <a:round/>
            </a:ln>
          </p:spPr>
        </p:sp>
      </p:grpSp>
      <p:sp>
        <p:nvSpPr>
          <p:cNvPr name="TextBox 9" id="9"/>
          <p:cNvSpPr txBox="true"/>
          <p:nvPr/>
        </p:nvSpPr>
        <p:spPr>
          <a:xfrm rot="0">
            <a:off x="2655994" y="1165379"/>
            <a:ext cx="2324294"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WEBSEEKER</a:t>
            </a:r>
          </a:p>
        </p:txBody>
      </p:sp>
      <p:sp>
        <p:nvSpPr>
          <p:cNvPr name="TextBox 10" id="10"/>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03</a:t>
            </a:r>
          </a:p>
        </p:txBody>
      </p:sp>
      <p:sp>
        <p:nvSpPr>
          <p:cNvPr name="TextBox 11" id="11"/>
          <p:cNvSpPr txBox="true"/>
          <p:nvPr/>
        </p:nvSpPr>
        <p:spPr>
          <a:xfrm rot="0">
            <a:off x="1890653" y="2283333"/>
            <a:ext cx="15047469"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INTEGRATION OF DATABASES</a:t>
            </a:r>
          </a:p>
        </p:txBody>
      </p:sp>
      <p:sp>
        <p:nvSpPr>
          <p:cNvPr name="TextBox 12" id="12"/>
          <p:cNvSpPr txBox="true"/>
          <p:nvPr/>
        </p:nvSpPr>
        <p:spPr>
          <a:xfrm rot="0">
            <a:off x="2693808" y="3402887"/>
            <a:ext cx="13441159" cy="2985557"/>
          </a:xfrm>
          <a:prstGeom prst="rect">
            <a:avLst/>
          </a:prstGeom>
        </p:spPr>
        <p:txBody>
          <a:bodyPr anchor="t" rtlCol="false" tIns="0" lIns="0" bIns="0" rIns="0">
            <a:spAutoFit/>
          </a:bodyPr>
          <a:lstStyle/>
          <a:p>
            <a:pPr algn="ctr">
              <a:lnSpc>
                <a:spcPts val="2999"/>
              </a:lnSpc>
            </a:pPr>
            <a:r>
              <a:rPr lang="en-US" sz="2777">
                <a:solidFill>
                  <a:srgbClr val="FFFFFF"/>
                </a:solidFill>
                <a:latin typeface="Raleway Light"/>
                <a:ea typeface="Raleway Light"/>
                <a:cs typeface="Raleway Light"/>
                <a:sym typeface="Raleway Light"/>
              </a:rPr>
              <a:t>Integrating multiple security databases in Webseeker enhances threat detection by cross-checking URLs against reputable sources. This ensures accurate identification of malicious websites, protecting users from phishing, malware, and scams. Using diverse threat intelligence improves reliability, reduces false positives, and provides comprehensive web safety. It also features a chart with visualizations and color coding, making it easier for users to identify threats and assess website safety at a glance.</a:t>
            </a:r>
          </a:p>
          <a:p>
            <a:pPr algn="ctr">
              <a:lnSpc>
                <a:spcPts val="299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804396" y="9014517"/>
            <a:ext cx="4454904" cy="406385"/>
          </a:xfrm>
          <a:custGeom>
            <a:avLst/>
            <a:gdLst/>
            <a:ahLst/>
            <a:cxnLst/>
            <a:rect r="r" b="b" t="t" l="l"/>
            <a:pathLst>
              <a:path h="406385" w="4454904">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75052" y="3381068"/>
            <a:ext cx="6903652" cy="4606619"/>
          </a:xfrm>
          <a:custGeom>
            <a:avLst/>
            <a:gdLst/>
            <a:ahLst/>
            <a:cxnLst/>
            <a:rect r="r" b="b" t="t" l="l"/>
            <a:pathLst>
              <a:path h="4606619" w="6903652">
                <a:moveTo>
                  <a:pt x="0" y="0"/>
                </a:moveTo>
                <a:lnTo>
                  <a:pt x="6903653" y="0"/>
                </a:lnTo>
                <a:lnTo>
                  <a:pt x="6903653" y="4606619"/>
                </a:lnTo>
                <a:lnTo>
                  <a:pt x="0" y="46066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2032728" y="4182416"/>
            <a:ext cx="6526927" cy="2730483"/>
            <a:chOff x="0" y="0"/>
            <a:chExt cx="1011192" cy="423023"/>
          </a:xfrm>
        </p:grpSpPr>
        <p:sp>
          <p:nvSpPr>
            <p:cNvPr name="Freeform 9" id="9"/>
            <p:cNvSpPr/>
            <p:nvPr/>
          </p:nvSpPr>
          <p:spPr>
            <a:xfrm flipH="false" flipV="false" rot="0">
              <a:off x="0" y="0"/>
              <a:ext cx="1011192" cy="423023"/>
            </a:xfrm>
            <a:custGeom>
              <a:avLst/>
              <a:gdLst/>
              <a:ahLst/>
              <a:cxnLst/>
              <a:rect r="r" b="b" t="t" l="l"/>
              <a:pathLst>
                <a:path h="423023" w="1011192">
                  <a:moveTo>
                    <a:pt x="0" y="0"/>
                  </a:moveTo>
                  <a:lnTo>
                    <a:pt x="1011192" y="0"/>
                  </a:lnTo>
                  <a:lnTo>
                    <a:pt x="1011192" y="423023"/>
                  </a:lnTo>
                  <a:lnTo>
                    <a:pt x="0" y="423023"/>
                  </a:lnTo>
                  <a:close/>
                </a:path>
              </a:pathLst>
            </a:custGeom>
            <a:blipFill>
              <a:blip r:embed="rId12"/>
              <a:stretch>
                <a:fillRect l="0" t="-21" r="0" b="-59437"/>
              </a:stretch>
            </a:blipFill>
          </p:spPr>
        </p:sp>
      </p:grpSp>
      <p:sp>
        <p:nvSpPr>
          <p:cNvPr name="TextBox 10" id="10"/>
          <p:cNvSpPr txBox="true"/>
          <p:nvPr/>
        </p:nvSpPr>
        <p:spPr>
          <a:xfrm rot="0">
            <a:off x="2655994" y="1165379"/>
            <a:ext cx="2324294" cy="574553"/>
          </a:xfrm>
          <a:prstGeom prst="rect">
            <a:avLst/>
          </a:prstGeom>
        </p:spPr>
        <p:txBody>
          <a:bodyPr anchor="t" rtlCol="false" tIns="0" lIns="0" bIns="0" rIns="0">
            <a:spAutoFit/>
          </a:bodyPr>
          <a:lstStyle/>
          <a:p>
            <a:pPr algn="l">
              <a:lnSpc>
                <a:spcPts val="2241"/>
              </a:lnSpc>
            </a:pPr>
            <a:r>
              <a:rPr lang="en-US" sz="2075">
                <a:solidFill>
                  <a:srgbClr val="FFFFFF"/>
                </a:solidFill>
                <a:latin typeface="Gruppo"/>
                <a:ea typeface="Gruppo"/>
                <a:cs typeface="Gruppo"/>
                <a:sym typeface="Gruppo"/>
              </a:rPr>
              <a:t>WEBSEEKER</a:t>
            </a:r>
          </a:p>
          <a:p>
            <a:pPr algn="l">
              <a:lnSpc>
                <a:spcPts val="2241"/>
              </a:lnSpc>
              <a:spcBef>
                <a:spcPct val="0"/>
              </a:spcBef>
            </a:pPr>
          </a:p>
        </p:txBody>
      </p:sp>
      <p:sp>
        <p:nvSpPr>
          <p:cNvPr name="TextBox 11" id="11"/>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04</a:t>
            </a:r>
          </a:p>
        </p:txBody>
      </p:sp>
      <p:sp>
        <p:nvSpPr>
          <p:cNvPr name="TextBox 12" id="12"/>
          <p:cNvSpPr txBox="true"/>
          <p:nvPr/>
        </p:nvSpPr>
        <p:spPr>
          <a:xfrm rot="0">
            <a:off x="1776071" y="2237866"/>
            <a:ext cx="9410293" cy="860801"/>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SSL AND IP INFOS</a:t>
            </a:r>
          </a:p>
        </p:txBody>
      </p:sp>
      <p:sp>
        <p:nvSpPr>
          <p:cNvPr name="TextBox 13" id="13"/>
          <p:cNvSpPr txBox="true"/>
          <p:nvPr/>
        </p:nvSpPr>
        <p:spPr>
          <a:xfrm rot="0">
            <a:off x="9715642" y="3511954"/>
            <a:ext cx="6704049" cy="4099982"/>
          </a:xfrm>
          <a:prstGeom prst="rect">
            <a:avLst/>
          </a:prstGeom>
        </p:spPr>
        <p:txBody>
          <a:bodyPr anchor="t" rtlCol="false" tIns="0" lIns="0" bIns="0" rIns="0">
            <a:spAutoFit/>
          </a:bodyPr>
          <a:lstStyle/>
          <a:p>
            <a:pPr algn="l">
              <a:lnSpc>
                <a:spcPts val="2999"/>
              </a:lnSpc>
            </a:pPr>
            <a:r>
              <a:rPr lang="en-US" sz="2777">
                <a:solidFill>
                  <a:srgbClr val="FFFFFF"/>
                </a:solidFill>
                <a:latin typeface="Raleway Light"/>
                <a:ea typeface="Raleway Light"/>
                <a:cs typeface="Raleway Light"/>
                <a:sym typeface="Raleway Light"/>
              </a:rPr>
              <a:t>Webseeker fetches SSL certificate details and IP information to verify a website’s authenticity and security. Checking SSL ensures encrypted connections, preventing data interception. IP analysis helps detect suspicious hosting locations, proxies, or blacklisted servers. These insights enhance trust, detect fraud, and protect users from unsafe or deceptive websites.</a:t>
            </a:r>
          </a:p>
          <a:p>
            <a:pPr algn="l">
              <a:lnSpc>
                <a:spcPts val="29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804396" y="9014517"/>
            <a:ext cx="4454904" cy="406385"/>
          </a:xfrm>
          <a:custGeom>
            <a:avLst/>
            <a:gdLst/>
            <a:ahLst/>
            <a:cxnLst/>
            <a:rect r="r" b="b" t="t" l="l"/>
            <a:pathLst>
              <a:path h="406385" w="4454904">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a:grpSpLocks noChangeAspect="true"/>
          </p:cNvGrpSpPr>
          <p:nvPr/>
        </p:nvGrpSpPr>
        <p:grpSpPr>
          <a:xfrm rot="0">
            <a:off x="1877397" y="2102106"/>
            <a:ext cx="6205782" cy="6205782"/>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t="0" r="-32961" b="0"/>
              </a:stretch>
            </a:blipFill>
          </p:spPr>
        </p:sp>
      </p:grpSp>
      <p:sp>
        <p:nvSpPr>
          <p:cNvPr name="TextBox 11" id="11"/>
          <p:cNvSpPr txBox="true"/>
          <p:nvPr/>
        </p:nvSpPr>
        <p:spPr>
          <a:xfrm rot="0">
            <a:off x="2655994" y="1165379"/>
            <a:ext cx="2324294"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WEBSEEKER</a:t>
            </a:r>
          </a:p>
        </p:txBody>
      </p:sp>
      <p:sp>
        <p:nvSpPr>
          <p:cNvPr name="TextBox 12" id="12"/>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name="TextBox 13" id="13"/>
          <p:cNvSpPr txBox="true"/>
          <p:nvPr/>
        </p:nvSpPr>
        <p:spPr>
          <a:xfrm rot="0">
            <a:off x="8429802" y="2064006"/>
            <a:ext cx="7295827" cy="1725111"/>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NMAP UTILIZATION</a:t>
            </a:r>
          </a:p>
        </p:txBody>
      </p:sp>
      <p:sp>
        <p:nvSpPr>
          <p:cNvPr name="TextBox 14" id="14"/>
          <p:cNvSpPr txBox="true"/>
          <p:nvPr/>
        </p:nvSpPr>
        <p:spPr>
          <a:xfrm rot="0">
            <a:off x="8573343" y="4095726"/>
            <a:ext cx="6704049" cy="4471457"/>
          </a:xfrm>
          <a:prstGeom prst="rect">
            <a:avLst/>
          </a:prstGeom>
        </p:spPr>
        <p:txBody>
          <a:bodyPr anchor="t" rtlCol="false" tIns="0" lIns="0" bIns="0" rIns="0">
            <a:spAutoFit/>
          </a:bodyPr>
          <a:lstStyle/>
          <a:p>
            <a:pPr algn="l">
              <a:lnSpc>
                <a:spcPts val="2999"/>
              </a:lnSpc>
            </a:pPr>
            <a:r>
              <a:rPr lang="en-US" sz="2777">
                <a:solidFill>
                  <a:srgbClr val="FFFFFF"/>
                </a:solidFill>
                <a:latin typeface="Raleway Light"/>
                <a:ea typeface="Raleway Light"/>
                <a:cs typeface="Raleway Light"/>
                <a:sym typeface="Raleway Light"/>
              </a:rPr>
              <a:t>Webseeker integrates Nmap scanning with three essential scan types to analyze website security. It detects open ports, running services, and potential vulnerabilities. This helps identify misconfigurations, outdated software, and security risks. By providing deep network insights, Webseeker enhances threat detection, ensuring users avoid unsafe or compromised websites before visiting.</a:t>
            </a:r>
          </a:p>
          <a:p>
            <a:pPr algn="l">
              <a:lnSpc>
                <a:spcPts val="29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804396" y="9014517"/>
            <a:ext cx="4454904" cy="406385"/>
          </a:xfrm>
          <a:custGeom>
            <a:avLst/>
            <a:gdLst/>
            <a:ahLst/>
            <a:cxnLst/>
            <a:rect r="r" b="b" t="t" l="l"/>
            <a:pathLst>
              <a:path h="406385" w="4454904">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655994" y="1165379"/>
            <a:ext cx="2324294"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WEBSEEKER</a:t>
            </a:r>
          </a:p>
        </p:txBody>
      </p:sp>
      <p:sp>
        <p:nvSpPr>
          <p:cNvPr name="TextBox 8" id="8"/>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name="TextBox 9" id="9"/>
          <p:cNvSpPr txBox="true"/>
          <p:nvPr/>
        </p:nvSpPr>
        <p:spPr>
          <a:xfrm rot="0">
            <a:off x="3818141" y="3648280"/>
            <a:ext cx="11183517" cy="1495220"/>
          </a:xfrm>
          <a:prstGeom prst="rect">
            <a:avLst/>
          </a:prstGeom>
        </p:spPr>
        <p:txBody>
          <a:bodyPr anchor="t" rtlCol="false" tIns="0" lIns="0" bIns="0" rIns="0">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
        <p:nvSpPr>
          <p:cNvPr name="TextBox 10" id="10"/>
          <p:cNvSpPr txBox="true"/>
          <p:nvPr/>
        </p:nvSpPr>
        <p:spPr>
          <a:xfrm rot="0">
            <a:off x="3818141" y="5623010"/>
            <a:ext cx="10916976" cy="756707"/>
          </a:xfrm>
          <a:prstGeom prst="rect">
            <a:avLst/>
          </a:prstGeom>
        </p:spPr>
        <p:txBody>
          <a:bodyPr anchor="t" rtlCol="false" tIns="0" lIns="0" bIns="0" rIns="0">
            <a:spAutoFit/>
          </a:bodyPr>
          <a:lstStyle/>
          <a:p>
            <a:pPr algn="ctr">
              <a:lnSpc>
                <a:spcPts val="2999"/>
              </a:lnSpc>
              <a:spcBef>
                <a:spcPct val="0"/>
              </a:spcBef>
            </a:pPr>
            <a:r>
              <a:rPr lang="en-US" sz="2777">
                <a:solidFill>
                  <a:srgbClr val="FFFFFF"/>
                </a:solidFill>
                <a:latin typeface="Raleway"/>
                <a:ea typeface="Raleway"/>
                <a:cs typeface="Raleway"/>
                <a:sym typeface="Raleway"/>
              </a:rPr>
              <a:t>As we look to the future, these this application will play a crucial role in shaping a better world for generations to come.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DAGfSPeaZpk</dc:identifier>
  <dcterms:modified xsi:type="dcterms:W3CDTF">2011-08-01T06:04:30Z</dcterms:modified>
  <cp:revision>1</cp:revision>
  <dc:title>WEBSEEKER</dc:title>
</cp:coreProperties>
</file>